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14469-2B6F-4531-AEEA-AC43B9DD2A6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B9466-7C1C-4176-A3FD-3D2A59B804C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45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06F7C-3D59-4ACF-AEBD-80E082ED2AB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26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06F7C-3D59-4ACF-AEBD-80E082ED2AB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50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72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77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4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4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8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15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76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25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04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66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36D1E-E7AC-4AD0-9ACF-71FF17F9534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F340C-B509-46AF-B59C-6938F7B7AA4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94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93" y="426480"/>
            <a:ext cx="4769014" cy="431024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" y="4544714"/>
            <a:ext cx="1219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ESTUDIO SOBRE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 IMPACTO ECONÓMICO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Y SOCIAL DE LA DAMA DE ELCHE </a:t>
            </a:r>
            <a:endParaRPr kumimoji="0" lang="es-E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8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32646" y="380930"/>
            <a:ext cx="5408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IMPACTO SOCIAL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60ECD95-2693-41A2-B709-EEEC43B07E1B}"/>
              </a:ext>
            </a:extLst>
          </p:cNvPr>
          <p:cNvSpPr txBox="1">
            <a:spLocks/>
          </p:cNvSpPr>
          <p:nvPr/>
        </p:nvSpPr>
        <p:spPr>
          <a:xfrm>
            <a:off x="359074" y="1319592"/>
            <a:ext cx="5977618" cy="777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RETORNO DE LA INVERSIÓN POR CADA € INVERTIDO</a:t>
            </a:r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Font typeface="Wingdings 3" charset="2"/>
              <a:buNone/>
            </a:pPr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Font typeface="Wingdings 3" charset="2"/>
              <a:buNone/>
            </a:pPr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Font typeface="Wingdings 3" charset="2"/>
              <a:buNone/>
            </a:pPr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1373B1F-536B-4FE7-BD62-B564127BCC8C}"/>
              </a:ext>
            </a:extLst>
          </p:cNvPr>
          <p:cNvSpPr txBox="1"/>
          <p:nvPr/>
        </p:nvSpPr>
        <p:spPr>
          <a:xfrm>
            <a:off x="553516" y="4103946"/>
            <a:ext cx="2952311" cy="830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s-ES" sz="2000" dirty="0">
                <a:solidFill>
                  <a:srgbClr val="FF0000"/>
                </a:solidFill>
                <a:highlight>
                  <a:srgbClr val="00FFFF"/>
                </a:highlight>
              </a:rPr>
              <a:t>ESTANCIA TEMPORAL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3DC27A-77B7-4EB2-A611-50A4C18F4E71}"/>
              </a:ext>
            </a:extLst>
          </p:cNvPr>
          <p:cNvSpPr txBox="1"/>
          <p:nvPr/>
        </p:nvSpPr>
        <p:spPr>
          <a:xfrm>
            <a:off x="7697601" y="4240221"/>
            <a:ext cx="324104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s-ES" sz="2000" dirty="0">
                <a:solidFill>
                  <a:srgbClr val="FF0000"/>
                </a:solidFill>
                <a:highlight>
                  <a:srgbClr val="00FFFF"/>
                </a:highlight>
              </a:rPr>
              <a:t>ESTANCIA PERMANENTE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E576D54-A0D7-4273-A9EF-FB342055F659}"/>
              </a:ext>
            </a:extLst>
          </p:cNvPr>
          <p:cNvSpPr txBox="1"/>
          <p:nvPr/>
        </p:nvSpPr>
        <p:spPr>
          <a:xfrm>
            <a:off x="9865252" y="4871088"/>
            <a:ext cx="2326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1,78€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3655069-1BB5-4F05-AEAC-D13D1F0579F0}"/>
              </a:ext>
            </a:extLst>
          </p:cNvPr>
          <p:cNvSpPr txBox="1"/>
          <p:nvPr/>
        </p:nvSpPr>
        <p:spPr>
          <a:xfrm>
            <a:off x="6810228" y="4814135"/>
            <a:ext cx="218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>
                <a:solidFill>
                  <a:srgbClr val="FF0000"/>
                </a:solidFill>
                <a:highlight>
                  <a:srgbClr val="00FFFF"/>
                </a:highlight>
              </a:rPr>
              <a:t>20,17€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6D735C-A9CA-4F9D-B0DD-3F759A5D818F}"/>
              </a:ext>
            </a:extLst>
          </p:cNvPr>
          <p:cNvSpPr txBox="1"/>
          <p:nvPr/>
        </p:nvSpPr>
        <p:spPr>
          <a:xfrm>
            <a:off x="103305" y="5639621"/>
            <a:ext cx="183482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GASTOS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TRASLADO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C27AD65-9A50-420F-A80F-515448BCCCCD}"/>
              </a:ext>
            </a:extLst>
          </p:cNvPr>
          <p:cNvSpPr txBox="1"/>
          <p:nvPr/>
        </p:nvSpPr>
        <p:spPr>
          <a:xfrm>
            <a:off x="6976759" y="5643957"/>
            <a:ext cx="144168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GASTOS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TRASLADO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0A7525-F6E2-40E4-9D5E-B08EC3FA1A62}"/>
              </a:ext>
            </a:extLst>
          </p:cNvPr>
          <p:cNvSpPr txBox="1"/>
          <p:nvPr/>
        </p:nvSpPr>
        <p:spPr>
          <a:xfrm>
            <a:off x="3938824" y="5536388"/>
            <a:ext cx="239786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INVERSIÓN + GASTOS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TRASLADO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A06B859-D37C-4200-B070-2F4F630E53BF}"/>
              </a:ext>
            </a:extLst>
          </p:cNvPr>
          <p:cNvSpPr txBox="1"/>
          <p:nvPr/>
        </p:nvSpPr>
        <p:spPr>
          <a:xfrm>
            <a:off x="3914751" y="4808545"/>
            <a:ext cx="2326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3,20€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5011CC7-BCBC-49E2-BF08-14E869AB7F06}"/>
              </a:ext>
            </a:extLst>
          </p:cNvPr>
          <p:cNvSpPr txBox="1"/>
          <p:nvPr/>
        </p:nvSpPr>
        <p:spPr>
          <a:xfrm>
            <a:off x="412478" y="4789977"/>
            <a:ext cx="2326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36,31€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747F6A9-7AA1-43FE-924E-3AF694CCA099}"/>
              </a:ext>
            </a:extLst>
          </p:cNvPr>
          <p:cNvSpPr txBox="1"/>
          <p:nvPr/>
        </p:nvSpPr>
        <p:spPr>
          <a:xfrm>
            <a:off x="10147851" y="5629429"/>
            <a:ext cx="188744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INVERSIÓN + GASTOS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TRASLADO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5011CC7-BCBC-49E2-BF08-14E869AB7F06}"/>
              </a:ext>
            </a:extLst>
          </p:cNvPr>
          <p:cNvSpPr txBox="1"/>
          <p:nvPr/>
        </p:nvSpPr>
        <p:spPr>
          <a:xfrm>
            <a:off x="2224713" y="4813169"/>
            <a:ext cx="2326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8,93€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D0A7525-F6E2-40E4-9D5E-B08EC3FA1A62}"/>
              </a:ext>
            </a:extLst>
          </p:cNvPr>
          <p:cNvSpPr txBox="1"/>
          <p:nvPr/>
        </p:nvSpPr>
        <p:spPr>
          <a:xfrm>
            <a:off x="2053703" y="5599336"/>
            <a:ext cx="169335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PPTO GASTO MAHE + GASTOS 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TRASLADO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5011CC7-BCBC-49E2-BF08-14E869AB7F06}"/>
              </a:ext>
            </a:extLst>
          </p:cNvPr>
          <p:cNvSpPr txBox="1"/>
          <p:nvPr/>
        </p:nvSpPr>
        <p:spPr>
          <a:xfrm>
            <a:off x="8598999" y="4905935"/>
            <a:ext cx="2326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4,96€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D0A7525-F6E2-40E4-9D5E-B08EC3FA1A62}"/>
              </a:ext>
            </a:extLst>
          </p:cNvPr>
          <p:cNvSpPr txBox="1"/>
          <p:nvPr/>
        </p:nvSpPr>
        <p:spPr>
          <a:xfrm>
            <a:off x="8427989" y="5692102"/>
            <a:ext cx="169335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PPTO GASTO MAHE + GASTOS 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TRASLADO</a:t>
            </a:r>
          </a:p>
        </p:txBody>
      </p:sp>
    </p:spTree>
    <p:extLst>
      <p:ext uri="{BB962C8B-B14F-4D97-AF65-F5344CB8AC3E}">
        <p14:creationId xmlns:p14="http://schemas.microsoft.com/office/powerpoint/2010/main" val="109925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945"/>
            <a:ext cx="12192000" cy="194234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44149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RECOMENDACIONES (I)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25A733D-FC43-F4C7-D430-3E82AFEFBEC6}"/>
              </a:ext>
            </a:extLst>
          </p:cNvPr>
          <p:cNvSpPr txBox="1">
            <a:spLocks/>
          </p:cNvSpPr>
          <p:nvPr/>
        </p:nvSpPr>
        <p:spPr>
          <a:xfrm>
            <a:off x="164279" y="2308657"/>
            <a:ext cx="3506788" cy="4405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s-E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CONCEJALÍA CULTURA</a:t>
            </a:r>
          </a:p>
          <a:p>
            <a:pPr algn="ctr"/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s-E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CONCEJALÍA EDUCACIÓN</a:t>
            </a:r>
          </a:p>
          <a:p>
            <a:pPr algn="ctr"/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lecha: a la derecha 7">
            <a:extLst>
              <a:ext uri="{FF2B5EF4-FFF2-40B4-BE49-F238E27FC236}">
                <a16:creationId xmlns:a16="http://schemas.microsoft.com/office/drawing/2014/main" id="{98DB54B4-CB2C-784D-75E2-3437635F32D3}"/>
              </a:ext>
            </a:extLst>
          </p:cNvPr>
          <p:cNvSpPr/>
          <p:nvPr/>
        </p:nvSpPr>
        <p:spPr>
          <a:xfrm>
            <a:off x="3612028" y="3379041"/>
            <a:ext cx="608561" cy="33298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16">
            <a:extLst>
              <a:ext uri="{FF2B5EF4-FFF2-40B4-BE49-F238E27FC236}">
                <a16:creationId xmlns:a16="http://schemas.microsoft.com/office/drawing/2014/main" id="{BCDC9F18-9BB0-2CB6-91CB-1F58286B1831}"/>
              </a:ext>
            </a:extLst>
          </p:cNvPr>
          <p:cNvSpPr/>
          <p:nvPr/>
        </p:nvSpPr>
        <p:spPr>
          <a:xfrm>
            <a:off x="3617817" y="5187923"/>
            <a:ext cx="608561" cy="33298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E7CFF5E5-7053-B0F9-573D-E31A90ECBDF1}"/>
              </a:ext>
            </a:extLst>
          </p:cNvPr>
          <p:cNvSpPr txBox="1">
            <a:spLocks/>
          </p:cNvSpPr>
          <p:nvPr/>
        </p:nvSpPr>
        <p:spPr>
          <a:xfrm>
            <a:off x="4197170" y="2926817"/>
            <a:ext cx="7830551" cy="14635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>
                  <a:lumMod val="50000"/>
                </a:schemeClr>
              </a:buClr>
            </a:pPr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Elaboración de un plan estratégico que capitalice el potencial cultural de Elche, contando con la Dama de Elche</a:t>
            </a:r>
          </a:p>
          <a:p>
            <a:pPr algn="ctr">
              <a:buClr>
                <a:schemeClr val="accent2">
                  <a:lumMod val="50000"/>
                </a:schemeClr>
              </a:buClr>
            </a:pPr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Elaboración de un itinerario cultural en la ciudad, contando con la Dama de Elche</a:t>
            </a: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2D3B471-0352-17C8-8C82-692C923337E2}"/>
              </a:ext>
            </a:extLst>
          </p:cNvPr>
          <p:cNvSpPr txBox="1">
            <a:spLocks/>
          </p:cNvSpPr>
          <p:nvPr/>
        </p:nvSpPr>
        <p:spPr>
          <a:xfrm>
            <a:off x="4066926" y="4150186"/>
            <a:ext cx="7830551" cy="73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C2A48950-CAAC-0AC1-1BA6-58DE41307183}"/>
              </a:ext>
            </a:extLst>
          </p:cNvPr>
          <p:cNvSpPr txBox="1">
            <a:spLocks/>
          </p:cNvSpPr>
          <p:nvPr/>
        </p:nvSpPr>
        <p:spPr>
          <a:xfrm>
            <a:off x="4720730" y="5187923"/>
            <a:ext cx="6783429" cy="73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>
                  <a:lumMod val="50000"/>
                </a:schemeClr>
              </a:buClr>
              <a:buNone/>
            </a:pPr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Creación de un ecosistema turístico cultural cuyo epicentro sea la Dama de Elche</a:t>
            </a: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4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960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94AF39-62A8-4ECB-F7BB-4323253F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16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RECOMENDACIONES (II)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25A733D-FC43-F4C7-D430-3E82AFEFBEC6}"/>
              </a:ext>
            </a:extLst>
          </p:cNvPr>
          <p:cNvSpPr txBox="1">
            <a:spLocks/>
          </p:cNvSpPr>
          <p:nvPr/>
        </p:nvSpPr>
        <p:spPr>
          <a:xfrm>
            <a:off x="0" y="4409401"/>
            <a:ext cx="3506788" cy="225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>
                  <a:lumMod val="50000"/>
                </a:schemeClr>
              </a:buClr>
              <a:buNone/>
            </a:pPr>
            <a:r>
              <a:rPr lang="es-E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GESTIÓN ECONÓMICO-FINANCIERA AYTO.</a:t>
            </a: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98DB54B4-CB2C-784D-75E2-3437635F32D3}"/>
              </a:ext>
            </a:extLst>
          </p:cNvPr>
          <p:cNvSpPr/>
          <p:nvPr/>
        </p:nvSpPr>
        <p:spPr>
          <a:xfrm>
            <a:off x="3576118" y="4926486"/>
            <a:ext cx="608561" cy="33298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7CFF5E5-7053-B0F9-573D-E31A90ECBDF1}"/>
              </a:ext>
            </a:extLst>
          </p:cNvPr>
          <p:cNvSpPr txBox="1">
            <a:spLocks/>
          </p:cNvSpPr>
          <p:nvPr/>
        </p:nvSpPr>
        <p:spPr>
          <a:xfrm>
            <a:off x="4329503" y="4460784"/>
            <a:ext cx="7189287" cy="1073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>
                  <a:lumMod val="50000"/>
                </a:schemeClr>
              </a:buClr>
            </a:pPr>
            <a:endParaRPr lang="es-E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chemeClr val="accent2">
                  <a:lumMod val="50000"/>
                </a:schemeClr>
              </a:buClr>
              <a:buNone/>
            </a:pPr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Gestión económica individualizada de la Dama de Elche como ente cultural</a:t>
            </a: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7D7F6FE-4E15-45FC-BF10-7EE042050E08}"/>
              </a:ext>
            </a:extLst>
          </p:cNvPr>
          <p:cNvSpPr txBox="1">
            <a:spLocks/>
          </p:cNvSpPr>
          <p:nvPr/>
        </p:nvSpPr>
        <p:spPr>
          <a:xfrm>
            <a:off x="164279" y="2308658"/>
            <a:ext cx="3506788" cy="4014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s-E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CONCEJALÍA TURISMO</a:t>
            </a: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lecha: a la derecha 16">
            <a:extLst>
              <a:ext uri="{FF2B5EF4-FFF2-40B4-BE49-F238E27FC236}">
                <a16:creationId xmlns:a16="http://schemas.microsoft.com/office/drawing/2014/main" id="{56FE0050-E6C6-41FC-BA92-7F1BB452258E}"/>
              </a:ext>
            </a:extLst>
          </p:cNvPr>
          <p:cNvSpPr/>
          <p:nvPr/>
        </p:nvSpPr>
        <p:spPr>
          <a:xfrm>
            <a:off x="3529636" y="3066102"/>
            <a:ext cx="608561" cy="33298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B8CE9DD2-750B-46CD-9294-5B677C5E30AB}"/>
              </a:ext>
            </a:extLst>
          </p:cNvPr>
          <p:cNvSpPr txBox="1">
            <a:spLocks/>
          </p:cNvSpPr>
          <p:nvPr/>
        </p:nvSpPr>
        <p:spPr>
          <a:xfrm>
            <a:off x="4464996" y="3060475"/>
            <a:ext cx="7287258" cy="73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>
                  <a:lumMod val="50000"/>
                </a:schemeClr>
              </a:buClr>
              <a:buNone/>
            </a:pPr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Creación de un ecosistema turístico cultural cuyo epicentro sea la Dama de Elche</a:t>
            </a: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3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0574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94AF39-62A8-4ECB-F7BB-4323253F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25936"/>
            <a:ext cx="12192000" cy="128089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RECOMENDACIONES (III)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25A733D-FC43-F4C7-D430-3E82AFEFBEC6}"/>
              </a:ext>
            </a:extLst>
          </p:cNvPr>
          <p:cNvSpPr txBox="1">
            <a:spLocks/>
          </p:cNvSpPr>
          <p:nvPr/>
        </p:nvSpPr>
        <p:spPr>
          <a:xfrm>
            <a:off x="175923" y="2474880"/>
            <a:ext cx="3506788" cy="3703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es-E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buClr>
                <a:schemeClr val="accent2">
                  <a:lumMod val="50000"/>
                </a:schemeClr>
              </a:buClr>
            </a:pPr>
            <a:r>
              <a:rPr lang="es-E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ACCIÓN COLECTIVA GRUPOS INTERÉS</a:t>
            </a: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AEA6C9B0-A8AB-8F52-873B-B1C6D59A871B}"/>
              </a:ext>
            </a:extLst>
          </p:cNvPr>
          <p:cNvSpPr/>
          <p:nvPr/>
        </p:nvSpPr>
        <p:spPr>
          <a:xfrm>
            <a:off x="3378431" y="4383120"/>
            <a:ext cx="608561" cy="33298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616025D3-005E-B65F-90B1-21AA5CC454E2}"/>
              </a:ext>
            </a:extLst>
          </p:cNvPr>
          <p:cNvSpPr/>
          <p:nvPr/>
        </p:nvSpPr>
        <p:spPr>
          <a:xfrm>
            <a:off x="4159159" y="2785516"/>
            <a:ext cx="303168" cy="3528195"/>
          </a:xfrm>
          <a:prstGeom prst="leftBrac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785F247-1D26-8F90-2747-0DC0CF7B3981}"/>
              </a:ext>
            </a:extLst>
          </p:cNvPr>
          <p:cNvSpPr txBox="1">
            <a:spLocks/>
          </p:cNvSpPr>
          <p:nvPr/>
        </p:nvSpPr>
        <p:spPr>
          <a:xfrm>
            <a:off x="4310743" y="3031595"/>
            <a:ext cx="7342108" cy="2781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Promoción de la Asociación “Real Orden de la Dama de Elche” + creación de la Fundación “Dama de Elche”, donde se aúnen las fuerzas del sector público, del sector privado, del tercer sector y de la ciudadanía en general, a través de colaboraciones, acciones colectivas y mecenazgos.</a:t>
            </a:r>
          </a:p>
          <a:p>
            <a:pPr marL="0" indent="0" algn="ctr">
              <a:buNone/>
            </a:pPr>
            <a:endParaRPr lang="es-E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es-E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Creación de una Ruta Íbera donde Elche sea el punto de partida, proponiéndose Elche como la capital cultural del mundo íbero.</a:t>
            </a: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endParaRPr lang="es-E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3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92" y="211696"/>
            <a:ext cx="4769014" cy="431024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1020" y="4521942"/>
            <a:ext cx="115499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¡MUCHAS GRACIAS POR SU ATENCIÓN!</a:t>
            </a:r>
            <a:endParaRPr kumimoji="0" lang="es-E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AFF30-DE26-6D9A-9ADE-BAE0D4FF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176" y="1070872"/>
            <a:ext cx="6399266" cy="1280890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AGRADECIMIENTOS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F9773F-7350-0E0B-D214-37C790384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594" y="2723730"/>
            <a:ext cx="8543245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Queremos agradecer la colaboración de las Concejalías de Cultura, Educación y Turismo</a:t>
            </a:r>
          </a:p>
          <a:p>
            <a:pPr marL="0" indent="0" algn="just">
              <a:buNone/>
            </a:pPr>
            <a:endParaRPr lang="es-ES" sz="24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s-ES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Así como la de las empresas pertenecientes a CEDELCO y las diferentes asociaciones de la ciudad </a:t>
            </a:r>
          </a:p>
          <a:p>
            <a:pPr marL="0" indent="0" algn="just">
              <a:buNone/>
            </a:pPr>
            <a:endParaRPr lang="es-ES" sz="24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s-ES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especial, a la Asociación de la Real Orden de la Dama de Elche</a:t>
            </a:r>
          </a:p>
        </p:txBody>
      </p:sp>
    </p:spTree>
    <p:extLst>
      <p:ext uri="{BB962C8B-B14F-4D97-AF65-F5344CB8AC3E}">
        <p14:creationId xmlns:p14="http://schemas.microsoft.com/office/powerpoint/2010/main" val="2392621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l Palmeral de Elche - Provincia de Alicante">
            <a:extLst>
              <a:ext uri="{FF2B5EF4-FFF2-40B4-BE49-F238E27FC236}">
                <a16:creationId xmlns:a16="http://schemas.microsoft.com/office/drawing/2014/main" id="{24EF037C-0310-2D63-341C-D24E301F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8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l Ayuntamiento de Elche sortea 10 entradas dobles para cada día de las  representaciones del Misteri d'Elx - Ayuntamiento de Elche">
            <a:extLst>
              <a:ext uri="{FF2B5EF4-FFF2-40B4-BE49-F238E27FC236}">
                <a16:creationId xmlns:a16="http://schemas.microsoft.com/office/drawing/2014/main" id="{D71B44EB-9E51-671F-F8C3-4D90E633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85" y="1"/>
            <a:ext cx="534422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magen que contiene interior, edificio, cuarto, tabla&#10;&#10;Descripción generada automáticamente">
            <a:extLst>
              <a:ext uri="{FF2B5EF4-FFF2-40B4-BE49-F238E27FC236}">
                <a16:creationId xmlns:a16="http://schemas.microsoft.com/office/drawing/2014/main" id="{96D20962-7710-E946-7D60-71E864D7F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74" y="0"/>
            <a:ext cx="5319664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93919" y="5534560"/>
            <a:ext cx="9926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Elche: Ciudad de Patrimonios de la Humanidad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1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78665" y="4860744"/>
            <a:ext cx="90346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Identidad Cultural de la Dama con el pueblo ilicitano</a:t>
            </a:r>
          </a:p>
        </p:txBody>
      </p:sp>
    </p:spTree>
    <p:extLst>
      <p:ext uri="{BB962C8B-B14F-4D97-AF65-F5344CB8AC3E}">
        <p14:creationId xmlns:p14="http://schemas.microsoft.com/office/powerpoint/2010/main" val="3445136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269975" y="510270"/>
            <a:ext cx="4527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METODOLOGÍA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08737" y="3429000"/>
            <a:ext cx="58496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IMPACTO ECONÓMICO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46342" y="4059942"/>
            <a:ext cx="460254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IMPACTO SOCIAL</a:t>
            </a:r>
          </a:p>
        </p:txBody>
      </p:sp>
    </p:spTree>
    <p:extLst>
      <p:ext uri="{BB962C8B-B14F-4D97-AF65-F5344CB8AC3E}">
        <p14:creationId xmlns:p14="http://schemas.microsoft.com/office/powerpoint/2010/main" val="226188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068791" y="764507"/>
            <a:ext cx="8054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IMPACTO ECONÓMICO </a:t>
            </a:r>
            <a:endParaRPr lang="en-GB" sz="4800" dirty="0">
              <a:highlight>
                <a:srgbClr val="FFFF00"/>
              </a:highligh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053586" y="2789044"/>
            <a:ext cx="48344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CADA EURO INVERTIDO POR LOS </a:t>
            </a:r>
            <a:r>
              <a:rPr lang="es-ES" sz="3000" b="1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VISITANTES</a:t>
            </a:r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</a:p>
          <a:p>
            <a:pPr algn="ctr"/>
            <a:r>
              <a:rPr lang="es-ES" sz="30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GENERA</a:t>
            </a:r>
          </a:p>
          <a:p>
            <a:pPr algn="ctr"/>
            <a:r>
              <a:rPr lang="es-ES" sz="30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31 CÉNTIMOS</a:t>
            </a:r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SOBRE OTROS SECTORES DE ACTIVIDAD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DDC58F4-F650-00A7-9B7E-9BD8FC5BC3F4}"/>
              </a:ext>
            </a:extLst>
          </p:cNvPr>
          <p:cNvSpPr/>
          <p:nvPr/>
        </p:nvSpPr>
        <p:spPr>
          <a:xfrm>
            <a:off x="0" y="2789645"/>
            <a:ext cx="48344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CADA EURO INVERTIDO EN </a:t>
            </a:r>
            <a:r>
              <a:rPr lang="es-ES" sz="3000" b="1" dirty="0">
                <a:highlight>
                  <a:srgbClr val="00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PRESUPUESTO</a:t>
            </a:r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</a:p>
          <a:p>
            <a:pPr algn="ctr"/>
            <a:r>
              <a:rPr lang="es-ES" sz="30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GENERA</a:t>
            </a:r>
          </a:p>
          <a:p>
            <a:pPr algn="ctr"/>
            <a:r>
              <a:rPr lang="es-ES" sz="30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52 CÉNTIMOS</a:t>
            </a:r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s-E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SOBRE OTROS SECTORES DE ACTIVIDAD</a:t>
            </a:r>
          </a:p>
        </p:txBody>
      </p:sp>
    </p:spTree>
    <p:extLst>
      <p:ext uri="{BB962C8B-B14F-4D97-AF65-F5344CB8AC3E}">
        <p14:creationId xmlns:p14="http://schemas.microsoft.com/office/powerpoint/2010/main" val="2007103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1624" y="3775574"/>
            <a:ext cx="400881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VISITAS MAHE 2006 (384.029)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95698" y="479426"/>
            <a:ext cx="10400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ESCENARIOS DE IMPACTO ECONÓMICO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964F7AB-99E7-A526-19FD-6AB0E366B667}"/>
              </a:ext>
            </a:extLst>
          </p:cNvPr>
          <p:cNvSpPr/>
          <p:nvPr/>
        </p:nvSpPr>
        <p:spPr>
          <a:xfrm>
            <a:off x="521624" y="1902397"/>
            <a:ext cx="40088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highlight>
                  <a:srgbClr val="00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VISITAS MAHE 2019 (9.783)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54CF27E-E521-2549-B736-C32DB72845A1}"/>
              </a:ext>
            </a:extLst>
          </p:cNvPr>
          <p:cNvSpPr/>
          <p:nvPr/>
        </p:nvSpPr>
        <p:spPr>
          <a:xfrm>
            <a:off x="4530435" y="2177266"/>
            <a:ext cx="740779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ES" sz="2000" b="1" dirty="0">
                <a:solidFill>
                  <a:schemeClr val="bg1"/>
                </a:solidFill>
                <a:highlight>
                  <a:srgbClr val="00808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TEMPORAL:</a:t>
            </a:r>
            <a:r>
              <a: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3.406.644,27 €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ES" sz="2000" b="1" dirty="0">
                <a:solidFill>
                  <a:schemeClr val="bg1"/>
                </a:solidFill>
                <a:highlight>
                  <a:srgbClr val="FF00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INDEFINIDA:</a:t>
            </a:r>
            <a:r>
              <a: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highlight>
                  <a:srgbClr val="008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2.774.711,76 € - 2.846.591,95 €</a:t>
            </a:r>
          </a:p>
          <a:p>
            <a:pPr algn="ctr"/>
            <a:endParaRPr lang="es-ES" sz="3500" b="1" dirty="0">
              <a:solidFill>
                <a:schemeClr val="bg1"/>
              </a:solidFill>
              <a:highlight>
                <a:srgbClr val="00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DCDDB74-CB71-66ED-669B-63B83EAB524C}"/>
              </a:ext>
            </a:extLst>
          </p:cNvPr>
          <p:cNvSpPr/>
          <p:nvPr/>
        </p:nvSpPr>
        <p:spPr>
          <a:xfrm>
            <a:off x="3925456" y="4523566"/>
            <a:ext cx="7744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ES" sz="2000" b="1" dirty="0">
                <a:solidFill>
                  <a:schemeClr val="bg1"/>
                </a:solidFill>
                <a:highlight>
                  <a:srgbClr val="00808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TEMPORAL:</a:t>
            </a:r>
            <a:r>
              <a: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46.624.238,48 €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ES" sz="2000" b="1" dirty="0">
                <a:solidFill>
                  <a:schemeClr val="bg1"/>
                </a:solidFill>
                <a:highlight>
                  <a:srgbClr val="FF00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INDEFINIDA:</a:t>
            </a:r>
            <a:r>
              <a: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highlight>
                  <a:srgbClr val="008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37.975.442,24 € - 38.959.213,67 €</a:t>
            </a:r>
            <a:endParaRPr lang="es-ES" sz="3500" b="1" dirty="0">
              <a:solidFill>
                <a:schemeClr val="bg1"/>
              </a:solidFill>
              <a:highlight>
                <a:srgbClr val="0080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40286" y="527437"/>
            <a:ext cx="11170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ESCENARIOS DE GENERACIÓN DE EMPLEO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678546" y="1644610"/>
            <a:ext cx="7730836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500" b="1" dirty="0">
                <a:highlight>
                  <a:srgbClr val="00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VISITAS 2019 (9.783)</a:t>
            </a:r>
            <a:r>
              <a:rPr lang="en-GB" sz="35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GENERACIÓN DE </a:t>
            </a:r>
            <a:r>
              <a:rPr lang="es-ES" sz="35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57 EMPLEOS</a:t>
            </a:r>
            <a:r>
              <a:rPr lang="es-ES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JORNADA COMPLETA</a:t>
            </a:r>
          </a:p>
          <a:p>
            <a:pPr algn="ctr"/>
            <a:endParaRPr lang="es-ES" sz="3000" b="1" dirty="0">
              <a:solidFill>
                <a:schemeClr val="bg1"/>
              </a:solidFill>
              <a:highlight>
                <a:srgbClr val="00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B8C3642-8A3C-92DD-0C5D-79E467463D07}"/>
              </a:ext>
            </a:extLst>
          </p:cNvPr>
          <p:cNvSpPr/>
          <p:nvPr/>
        </p:nvSpPr>
        <p:spPr>
          <a:xfrm>
            <a:off x="2466109" y="3616574"/>
            <a:ext cx="8155709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5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VISITAS 2006 </a:t>
            </a:r>
            <a:r>
              <a:rPr lang="es-ES" sz="3500" b="1" dirty="0">
                <a:solidFill>
                  <a:srgbClr val="FF0000"/>
                </a:solidFill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(384.029)</a:t>
            </a:r>
            <a:r>
              <a:rPr lang="es-ES" sz="3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GENERACIÓN DE </a:t>
            </a:r>
            <a:r>
              <a:rPr lang="es-ES" sz="3500" b="1" dirty="0">
                <a:solidFill>
                  <a:schemeClr val="bg1"/>
                </a:solidFill>
                <a:highlight>
                  <a:srgbClr val="FF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781 EMPLEOS</a:t>
            </a:r>
            <a:r>
              <a:rPr lang="es-ES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JORNADA COMPLETA</a:t>
            </a:r>
          </a:p>
          <a:p>
            <a:pPr algn="ctr"/>
            <a:endParaRPr lang="es-ES" sz="3000" b="1" dirty="0">
              <a:solidFill>
                <a:schemeClr val="bg1"/>
              </a:solidFill>
              <a:highlight>
                <a:srgbClr val="00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7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5665" y="388697"/>
            <a:ext cx="5408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IMPACTO SOCIAL </a:t>
            </a:r>
            <a:endParaRPr lang="en-GB" sz="4000" dirty="0">
              <a:highlight>
                <a:srgbClr val="00FFFF"/>
              </a:highligh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E15CC9-87F2-4BFE-B24E-E42570798D9A}"/>
              </a:ext>
            </a:extLst>
          </p:cNvPr>
          <p:cNvSpPr txBox="1"/>
          <p:nvPr/>
        </p:nvSpPr>
        <p:spPr>
          <a:xfrm>
            <a:off x="954901" y="2633589"/>
            <a:ext cx="437251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chemeClr val="bg1"/>
                </a:solidFill>
                <a:highlight>
                  <a:srgbClr val="8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IMPLICACIÓN EN EL SECTOR TURISTICO Y CREACIÓN DE EMPLEO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94035F-8BCC-4400-A46D-673EBB8E8999}"/>
              </a:ext>
            </a:extLst>
          </p:cNvPr>
          <p:cNvSpPr txBox="1"/>
          <p:nvPr/>
        </p:nvSpPr>
        <p:spPr>
          <a:xfrm>
            <a:off x="7010776" y="2633588"/>
            <a:ext cx="47420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chemeClr val="bg1"/>
                </a:solidFill>
                <a:highlight>
                  <a:srgbClr val="8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IMPACTO EN LA VIDA DE LAS PERSONAS E INTEGRACIÓN SOCIAL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EA1E1A-0C29-47FB-86E3-ACB5D2A2294F}"/>
              </a:ext>
            </a:extLst>
          </p:cNvPr>
          <p:cNvSpPr txBox="1"/>
          <p:nvPr/>
        </p:nvSpPr>
        <p:spPr>
          <a:xfrm>
            <a:off x="1695110" y="5394298"/>
            <a:ext cx="34481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chemeClr val="bg1"/>
                </a:solidFill>
                <a:highlight>
                  <a:srgbClr val="8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CREACIÓN DE RIQUEZA PARA LA CIUDAD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2528EA-5E20-43A8-9260-5761B1AD6B9D}"/>
              </a:ext>
            </a:extLst>
          </p:cNvPr>
          <p:cNvSpPr txBox="1"/>
          <p:nvPr/>
        </p:nvSpPr>
        <p:spPr>
          <a:xfrm>
            <a:off x="7952031" y="5779019"/>
            <a:ext cx="3613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chemeClr val="bg1"/>
                </a:solidFill>
                <a:highlight>
                  <a:srgbClr val="8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COMPROMISO E IMPLICACIÓN</a:t>
            </a:r>
          </a:p>
        </p:txBody>
      </p:sp>
    </p:spTree>
    <p:extLst>
      <p:ext uri="{BB962C8B-B14F-4D97-AF65-F5344CB8AC3E}">
        <p14:creationId xmlns:p14="http://schemas.microsoft.com/office/powerpoint/2010/main" val="3531215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451</Words>
  <Application>Microsoft Office PowerPoint</Application>
  <PresentationFormat>Panorámica</PresentationFormat>
  <Paragraphs>96</Paragraphs>
  <Slides>14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Wingdings</vt:lpstr>
      <vt:lpstr>Wingdings 3</vt:lpstr>
      <vt:lpstr>Tema de Office</vt:lpstr>
      <vt:lpstr>Presentación de PowerPoint</vt:lpstr>
      <vt:lpstr>AGRADECIMIENTOS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 (II)</vt:lpstr>
      <vt:lpstr>RECOMENDACIONES (III)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De La Cruz, Marina</dc:creator>
  <cp:lastModifiedBy>Marina Estrada</cp:lastModifiedBy>
  <cp:revision>56</cp:revision>
  <dcterms:created xsi:type="dcterms:W3CDTF">2023-09-16T16:41:59Z</dcterms:created>
  <dcterms:modified xsi:type="dcterms:W3CDTF">2023-09-19T11:58:21Z</dcterms:modified>
</cp:coreProperties>
</file>